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Barlow" pitchFamily="2" charset="77"/>
      <p:regular r:id="rId18"/>
      <p:bold r:id="rId19"/>
      <p:italic r:id="rId20"/>
      <p:boldItalic r:id="rId21"/>
    </p:embeddedFont>
    <p:embeddedFont>
      <p:font typeface="Barlow Medium" panose="020F0502020204030204" pitchFamily="3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gLJqcmOpEjh8s1wlLaHPs/Kbgm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fddbba6a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2fddbba6a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</a:t>
            </a:r>
            <a:r>
              <a:rPr lang="en-US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coffee robot that brought you coffee when you were tired so you could keep teaching</a:t>
            </a: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f438496e2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f438496e2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7ff6f2d2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7ff6f2d2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02a5e411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02a5e411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27fbb07779f_0_6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700" cy="2361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700"/>
              <a:buFont typeface="Barlow"/>
              <a:buNone/>
              <a:defRPr sz="57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2" name="Google Shape;12;g27fbb07779f_0_6"/>
          <p:cNvSpPr txBox="1">
            <a:spLocks noGrp="1"/>
          </p:cNvSpPr>
          <p:nvPr>
            <p:ph type="subTitle" idx="1"/>
          </p:nvPr>
        </p:nvSpPr>
        <p:spPr>
          <a:xfrm>
            <a:off x="415600" y="3354767"/>
            <a:ext cx="11360700" cy="148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sz="37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3" name="Google Shape;13;g27fbb07779f_0_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7fbb07779f_0_10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Barlow"/>
              <a:buNone/>
              <a:defRPr sz="48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g27fbb07779f_0_1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py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7fbb07779f_0_13"/>
          <p:cNvSpPr txBox="1">
            <a:spLocks noGrp="1"/>
          </p:cNvSpPr>
          <p:nvPr>
            <p:ph type="title"/>
          </p:nvPr>
        </p:nvSpPr>
        <p:spPr>
          <a:xfrm>
            <a:off x="568800" y="826733"/>
            <a:ext cx="1105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7fbb07779f_0_13"/>
          <p:cNvSpPr txBox="1">
            <a:spLocks noGrp="1"/>
          </p:cNvSpPr>
          <p:nvPr>
            <p:ph type="body" idx="1"/>
          </p:nvPr>
        </p:nvSpPr>
        <p:spPr>
          <a:xfrm>
            <a:off x="1451833" y="1924133"/>
            <a:ext cx="9463200" cy="365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7fbb07779f_0_16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7fbb07779f_0_16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g27fbb07779f_0_1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7fbb07779f_0_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6" name="Google Shape;26;g27fbb07779f_0_20"/>
          <p:cNvSpPr txBox="1">
            <a:spLocks noGrp="1"/>
          </p:cNvSpPr>
          <p:nvPr>
            <p:ph type="body" idx="1"/>
          </p:nvPr>
        </p:nvSpPr>
        <p:spPr>
          <a:xfrm>
            <a:off x="454800" y="1536633"/>
            <a:ext cx="5294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7" name="Google Shape;27;g27fbb07779f_0_2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8" name="Google Shape;28;g27fbb07779f_0_2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7fbb07779f_0_25"/>
          <p:cNvSpPr txBox="1">
            <a:spLocks noGrp="1"/>
          </p:cNvSpPr>
          <p:nvPr>
            <p:ph type="title"/>
          </p:nvPr>
        </p:nvSpPr>
        <p:spPr>
          <a:xfrm>
            <a:off x="664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27fbb07779f_0_25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with Image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7fbb07779f_0_28"/>
          <p:cNvSpPr txBox="1">
            <a:spLocks noGrp="1"/>
          </p:cNvSpPr>
          <p:nvPr>
            <p:ph type="title"/>
          </p:nvPr>
        </p:nvSpPr>
        <p:spPr>
          <a:xfrm>
            <a:off x="637833" y="1471067"/>
            <a:ext cx="49212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27fbb07779f_0_28"/>
          <p:cNvSpPr txBox="1">
            <a:spLocks noGrp="1"/>
          </p:cNvSpPr>
          <p:nvPr>
            <p:ph type="body" idx="1"/>
          </p:nvPr>
        </p:nvSpPr>
        <p:spPr>
          <a:xfrm>
            <a:off x="637833" y="2667000"/>
            <a:ext cx="4505700" cy="342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5" name="Google Shape;35;g27fbb07779f_0_2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g27fbb07779f_0_28"/>
          <p:cNvSpPr/>
          <p:nvPr/>
        </p:nvSpPr>
        <p:spPr>
          <a:xfrm>
            <a:off x="6040100" y="345367"/>
            <a:ext cx="5802000" cy="5648100"/>
          </a:xfrm>
          <a:prstGeom prst="roundRect">
            <a:avLst>
              <a:gd name="adj" fmla="val 373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de Image">
  <p:cSld name="ONE_COLUMN_TEXT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7fbb07779f_0_33"/>
          <p:cNvSpPr txBox="1">
            <a:spLocks noGrp="1"/>
          </p:cNvSpPr>
          <p:nvPr>
            <p:ph type="title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" name="Google Shape;39;g27fbb07779f_0_33"/>
          <p:cNvSpPr txBox="1">
            <a:spLocks noGrp="1"/>
          </p:cNvSpPr>
          <p:nvPr>
            <p:ph type="body" idx="1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0" name="Google Shape;40;g27fbb07779f_0_33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g27fbb07779f_0_33"/>
          <p:cNvSpPr/>
          <p:nvPr/>
        </p:nvSpPr>
        <p:spPr>
          <a:xfrm>
            <a:off x="378767" y="2413833"/>
            <a:ext cx="11452500" cy="3579600"/>
          </a:xfrm>
          <a:prstGeom prst="roundRect">
            <a:avLst>
              <a:gd name="adj" fmla="val 6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7fbb07779f_0_38"/>
          <p:cNvSpPr txBox="1">
            <a:spLocks noGrp="1"/>
          </p:cNvSpPr>
          <p:nvPr>
            <p:ph type="title"/>
          </p:nvPr>
        </p:nvSpPr>
        <p:spPr>
          <a:xfrm>
            <a:off x="644900" y="566200"/>
            <a:ext cx="10724700" cy="51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Font typeface="Barlow"/>
              <a:buNone/>
              <a:defRPr sz="64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4" name="Google Shape;44;g27fbb07779f_0_3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7fbb07779f_0_41"/>
          <p:cNvSpPr/>
          <p:nvPr/>
        </p:nvSpPr>
        <p:spPr>
          <a:xfrm>
            <a:off x="6096000" y="328100"/>
            <a:ext cx="5725500" cy="5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g27fbb07779f_0_41"/>
          <p:cNvSpPr txBox="1">
            <a:spLocks noGrp="1"/>
          </p:cNvSpPr>
          <p:nvPr>
            <p:ph type="title"/>
          </p:nvPr>
        </p:nvSpPr>
        <p:spPr>
          <a:xfrm>
            <a:off x="651367" y="1469300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Font typeface="Barlow"/>
              <a:buNone/>
              <a:defRPr sz="53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8" name="Google Shape;48;g27fbb07779f_0_41"/>
          <p:cNvSpPr txBox="1">
            <a:spLocks noGrp="1"/>
          </p:cNvSpPr>
          <p:nvPr>
            <p:ph type="subTitle" idx="1"/>
          </p:nvPr>
        </p:nvSpPr>
        <p:spPr>
          <a:xfrm>
            <a:off x="651367" y="35887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700"/>
              <a:buNone/>
              <a:defRPr sz="27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9" name="Google Shape;49;g27fbb07779f_0_41"/>
          <p:cNvSpPr txBox="1">
            <a:spLocks noGrp="1"/>
          </p:cNvSpPr>
          <p:nvPr>
            <p:ph type="body" idx="2"/>
          </p:nvPr>
        </p:nvSpPr>
        <p:spPr>
          <a:xfrm>
            <a:off x="6586000" y="813367"/>
            <a:ext cx="4591500" cy="478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g27fbb07779f_0_41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7fbb07779f_0_47"/>
          <p:cNvSpPr txBox="1">
            <a:spLocks noGrp="1"/>
          </p:cNvSpPr>
          <p:nvPr>
            <p:ph type="body" idx="1"/>
          </p:nvPr>
        </p:nvSpPr>
        <p:spPr>
          <a:xfrm>
            <a:off x="424333" y="51859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3" name="Google Shape;53;g27fbb07779f_0_47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7fbb07779f_0_50"/>
          <p:cNvSpPr txBox="1">
            <a:spLocks noGrp="1"/>
          </p:cNvSpPr>
          <p:nvPr>
            <p:ph type="title" hasCustomPrompt="1"/>
          </p:nvPr>
        </p:nvSpPr>
        <p:spPr>
          <a:xfrm>
            <a:off x="415600" y="1859667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g27fbb07779f_0_5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g27fbb07779f_0_5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7fbb07779f_0_54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7fbb07779f_0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27fbb07779f_0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27fbb07779f_0_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7fbb07779f_0_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7fbb07779f_0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fbb07779f_0_6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g27fbb07779f_0_6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g27fbb07779f_0_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27fbb07779f_0_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27fbb07779f_0_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7fbb07779f_0_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g27fbb07779f_0_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g27fbb07779f_0_6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27fbb07779f_0_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g27fbb07779f_0_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g27fbb07779f_0_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7fbb07779f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86B"/>
              </a:buClr>
              <a:buSzPts val="3700"/>
              <a:buFont typeface="Roboto"/>
              <a:buNone/>
              <a:defRPr sz="3700" b="1">
                <a:solidFill>
                  <a:srgbClr val="01486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g27fbb07779f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  <a:defRPr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g27fbb07779f_0_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g27fbb07779f_0_0"/>
          <p:cNvSpPr txBox="1"/>
          <p:nvPr/>
        </p:nvSpPr>
        <p:spPr>
          <a:xfrm>
            <a:off x="7152688" y="6353000"/>
            <a:ext cx="5039400" cy="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Changemakers and Creativity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fddbba6a86_0_0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700" cy="23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Changemakers and Creativity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94" name="Google Shape;94;p2"/>
          <p:cNvSpPr txBox="1">
            <a:spLocks noGrp="1"/>
          </p:cNvSpPr>
          <p:nvPr>
            <p:ph type="body" idx="1"/>
          </p:nvPr>
        </p:nvSpPr>
        <p:spPr>
          <a:xfrm>
            <a:off x="838200" y="2057125"/>
            <a:ext cx="105156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Define what “innovation" means.</a:t>
            </a:r>
            <a:br>
              <a:rPr lang="en-US"/>
            </a:br>
            <a:endParaRPr/>
          </a:p>
          <a:p>
            <a:pPr marL="2286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Identify a problem you would like to fix.</a:t>
            </a:r>
            <a:br>
              <a:rPr lang="en-US"/>
            </a:br>
            <a:endParaRPr/>
          </a:p>
          <a:p>
            <a:pPr marL="228600" lvl="0" indent="-2286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Collaborate with peers to select a project and create a project plan.</a:t>
            </a:r>
            <a:br>
              <a:rPr lang="en-US"/>
            </a:br>
            <a:endParaRPr/>
          </a:p>
          <a:p>
            <a:pPr marL="228600" lvl="0" indent="-228600" algn="l" rtl="0">
              <a:spcBef>
                <a:spcPts val="1600"/>
              </a:spcBef>
              <a:spcAft>
                <a:spcPts val="1600"/>
              </a:spcAft>
              <a:buSzPts val="1800"/>
              <a:buChar char="●"/>
            </a:pPr>
            <a:r>
              <a:rPr lang="en-US"/>
              <a:t>Articulate the history of LEO and how Don Lewis was an innovative visionary.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2575" y="571800"/>
            <a:ext cx="8898024" cy="5183600"/>
          </a:xfrm>
          <a:prstGeom prst="rect">
            <a:avLst/>
          </a:prstGeom>
          <a:noFill/>
          <a:ln w="76200" cap="flat" cmpd="sng">
            <a:solidFill>
              <a:srgbClr val="01486B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1924300" y="1193950"/>
            <a:ext cx="4022100" cy="3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100">
                <a:solidFill>
                  <a:schemeClr val="lt1"/>
                </a:solidFill>
              </a:rPr>
              <a:t>If you could change one </a:t>
            </a:r>
            <a:endParaRPr sz="41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100">
                <a:solidFill>
                  <a:schemeClr val="lt1"/>
                </a:solidFill>
              </a:rPr>
              <a:t>thing about </a:t>
            </a:r>
            <a:endParaRPr sz="41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100">
                <a:solidFill>
                  <a:schemeClr val="lt1"/>
                </a:solidFill>
              </a:rPr>
              <a:t>the world, what would it be? </a:t>
            </a:r>
            <a:endParaRPr sz="4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>
            <a:spLocks noGrp="1"/>
          </p:cNvSpPr>
          <p:nvPr>
            <p:ph type="title"/>
          </p:nvPr>
        </p:nvSpPr>
        <p:spPr>
          <a:xfrm>
            <a:off x="664700" y="774250"/>
            <a:ext cx="2229000" cy="46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sz="3000"/>
              <a:t>What is one invention that you wish existed today that would make your life easier? </a:t>
            </a:r>
            <a:endParaRPr sz="3000"/>
          </a:p>
        </p:txBody>
      </p:sp>
      <p:pic>
        <p:nvPicPr>
          <p:cNvPr id="106" name="Google Shape;10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5825" y="593375"/>
            <a:ext cx="8575374" cy="497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5000"/>
              <a:buFont typeface="Play"/>
              <a:buNone/>
            </a:pPr>
            <a:r>
              <a:rPr lang="en-US"/>
              <a:t>Answer the first two questions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5000"/>
              <a:buFont typeface="Play"/>
              <a:buNone/>
            </a:pPr>
            <a:r>
              <a:rPr lang="en-US"/>
              <a:t>on your worksheet. 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5000"/>
              <a:buFont typeface="Play"/>
              <a:buNone/>
            </a:pPr>
            <a:r>
              <a:rPr lang="en-US"/>
              <a:t>Collaborate with a friend to develop a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5000"/>
              <a:buFont typeface="Play"/>
              <a:buNone/>
            </a:pPr>
            <a:r>
              <a:rPr lang="en-US"/>
              <a:t>project plan for your innovation.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 txBox="1">
            <a:spLocks noGrp="1"/>
          </p:cNvSpPr>
          <p:nvPr>
            <p:ph type="title"/>
          </p:nvPr>
        </p:nvSpPr>
        <p:spPr>
          <a:xfrm>
            <a:off x="699700" y="593375"/>
            <a:ext cx="5408100" cy="23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2162"/>
              <a:buFont typeface="Play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2162"/>
              <a:buFont typeface="Play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2162"/>
              <a:buFont typeface="Play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2162"/>
              <a:buFont typeface="Play"/>
              <a:buNone/>
            </a:pPr>
            <a:r>
              <a:rPr lang="en-US">
                <a:solidFill>
                  <a:schemeClr val="accent1"/>
                </a:solidFill>
              </a:rPr>
              <a:t>Today, we are going to think like inventors and creative innovators. </a:t>
            </a:r>
            <a:endParaRPr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9171"/>
              <a:buFont typeface="Play"/>
              <a:buNone/>
            </a:pPr>
            <a:endParaRPr sz="4022">
              <a:solidFill>
                <a:schemeClr val="dk2"/>
              </a:solidFill>
            </a:endParaRPr>
          </a:p>
        </p:txBody>
      </p:sp>
      <p:sp>
        <p:nvSpPr>
          <p:cNvPr id="122" name="Google Shape;122;p7"/>
          <p:cNvSpPr txBox="1">
            <a:spLocks noGrp="1"/>
          </p:cNvSpPr>
          <p:nvPr>
            <p:ph type="body" idx="1"/>
          </p:nvPr>
        </p:nvSpPr>
        <p:spPr>
          <a:xfrm>
            <a:off x="571125" y="2472450"/>
            <a:ext cx="60798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sz="3000"/>
              <a:t>We will start with the story of musician, Don Lewis. </a:t>
            </a:r>
            <a:endParaRPr sz="300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3" name="Google Shape;123;p7" title="E11_Image_DonLewi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5000" y="433975"/>
            <a:ext cx="4137075" cy="5460926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300"/>
              <a:t>What does innovation mean?</a:t>
            </a:r>
            <a:endParaRPr sz="4300"/>
          </a:p>
        </p:txBody>
      </p:sp>
      <p:sp>
        <p:nvSpPr>
          <p:cNvPr id="129" name="Google Shape;129;p8"/>
          <p:cNvSpPr txBox="1">
            <a:spLocks noGrp="1"/>
          </p:cNvSpPr>
          <p:nvPr>
            <p:ph type="body" idx="1"/>
          </p:nvPr>
        </p:nvSpPr>
        <p:spPr>
          <a:xfrm>
            <a:off x="699700" y="2084122"/>
            <a:ext cx="10574100" cy="38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A new idea, method, or device.</a:t>
            </a:r>
            <a:br>
              <a:rPr lang="en-US"/>
            </a:b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The introduction of something new.</a:t>
            </a:r>
            <a:br>
              <a:rPr lang="en-US"/>
            </a:b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rgbClr val="212529"/>
              </a:buClr>
              <a:buSzPts val="2400"/>
              <a:buNone/>
            </a:pPr>
            <a:r>
              <a:rPr lang="en-US"/>
              <a:t>Can you think of a person in your life that is innovative? Share. </a:t>
            </a:r>
            <a:endParaRPr sz="3344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918"/>
              <a:buFont typeface="Play"/>
              <a:buNone/>
            </a:pPr>
            <a:r>
              <a:rPr lang="en-US"/>
              <a:t>Innovator Spotlight: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918"/>
              <a:buFont typeface="Play"/>
              <a:buNone/>
            </a:pPr>
            <a:r>
              <a:rPr lang="en-US"/>
              <a:t>Don Lewis</a:t>
            </a:r>
            <a:endParaRPr/>
          </a:p>
        </p:txBody>
      </p:sp>
      <p:sp>
        <p:nvSpPr>
          <p:cNvPr id="135" name="Google Shape;135;p9"/>
          <p:cNvSpPr txBox="1">
            <a:spLocks noGrp="1"/>
          </p:cNvSpPr>
          <p:nvPr>
            <p:ph type="body" idx="1"/>
          </p:nvPr>
        </p:nvSpPr>
        <p:spPr>
          <a:xfrm>
            <a:off x="699700" y="1843800"/>
            <a:ext cx="4929600" cy="4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10000"/>
          </a:bodyPr>
          <a:lstStyle/>
          <a:p>
            <a:pPr marL="609600" lvl="0" indent="-437673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As a child, Lewis wanted to be a conductor and learned the organ. </a:t>
            </a:r>
            <a:br>
              <a:rPr lang="en-US"/>
            </a:br>
            <a:endParaRPr/>
          </a:p>
          <a:p>
            <a:pPr marL="609600" lvl="0" indent="-437673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Lewis was trained as a nuclear weapons specialist.</a:t>
            </a:r>
            <a:br>
              <a:rPr lang="en-US"/>
            </a:br>
            <a:endParaRPr/>
          </a:p>
          <a:p>
            <a:pPr marL="609600" lvl="0" indent="-437673" algn="l" rtl="0">
              <a:spcBef>
                <a:spcPts val="0"/>
              </a:spcBef>
              <a:spcAft>
                <a:spcPts val="0"/>
              </a:spcAft>
              <a:buSzPct val="112500"/>
              <a:buChar char="●"/>
            </a:pPr>
            <a:r>
              <a:rPr lang="en-US"/>
              <a:t>Lewis decided to create LEO, the "Live Electronic Orchestra" in the 70s by combining different instruments together. This had never been accomplished before! </a:t>
            </a:r>
            <a:endParaRPr sz="2400"/>
          </a:p>
        </p:txBody>
      </p:sp>
      <p:pic>
        <p:nvPicPr>
          <p:cNvPr id="136" name="Google Shape;13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6925" y="1356875"/>
            <a:ext cx="5929277" cy="3998199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7" name="Google Shape;137;p9"/>
          <p:cNvSpPr txBox="1"/>
          <p:nvPr/>
        </p:nvSpPr>
        <p:spPr>
          <a:xfrm>
            <a:off x="6330813" y="5458775"/>
            <a:ext cx="462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20" b="1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LEO at the Museum of Making Music</a:t>
            </a:r>
            <a:endParaRPr sz="182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 txBox="1">
            <a:spLocks noGrp="1"/>
          </p:cNvSpPr>
          <p:nvPr>
            <p:ph type="title"/>
          </p:nvPr>
        </p:nvSpPr>
        <p:spPr>
          <a:xfrm>
            <a:off x="664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3600"/>
              <a:t>Innovator Spotlight: Don Lewis</a:t>
            </a:r>
            <a:endParaRPr sz="3600"/>
          </a:p>
        </p:txBody>
      </p:sp>
      <p:grpSp>
        <p:nvGrpSpPr>
          <p:cNvPr id="143" name="Google Shape;143;p10"/>
          <p:cNvGrpSpPr/>
          <p:nvPr/>
        </p:nvGrpSpPr>
        <p:grpSpPr>
          <a:xfrm>
            <a:off x="1812311" y="1435499"/>
            <a:ext cx="8627182" cy="4306211"/>
            <a:chOff x="2490955" y="1844241"/>
            <a:chExt cx="7253999" cy="3321925"/>
          </a:xfrm>
        </p:grpSpPr>
        <p:pic>
          <p:nvPicPr>
            <p:cNvPr id="144" name="Google Shape;144;p10" title="E11_Image_LEO1Thumbnail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490955" y="1844241"/>
              <a:ext cx="7253999" cy="3321925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45" name="Google Shape;145;p10">
              <a:hlinkClick r:id="" action="ppaction://hlinkshowjump?jump=nextslide"/>
            </p:cNvPr>
            <p:cNvSpPr/>
            <p:nvPr/>
          </p:nvSpPr>
          <p:spPr>
            <a:xfrm rot="5400000">
              <a:off x="5952737" y="3384109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11_Video_LEO1.mp4">
            <a:hlinkClick r:id="" action="ppaction://media"/>
            <a:extLst>
              <a:ext uri="{FF2B5EF4-FFF2-40B4-BE49-F238E27FC236}">
                <a16:creationId xmlns:a16="http://schemas.microsoft.com/office/drawing/2014/main" id="{D133D551-22C0-EA92-61B6-D5A1B27D26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"/>
          <p:cNvSpPr txBox="1">
            <a:spLocks noGrp="1"/>
          </p:cNvSpPr>
          <p:nvPr>
            <p:ph type="title"/>
          </p:nvPr>
        </p:nvSpPr>
        <p:spPr>
          <a:xfrm>
            <a:off x="415600" y="2409200"/>
            <a:ext cx="11360700" cy="11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Reflect: How did he solve his problem?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7ff6f2d25e_0_0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386"/>
              <a:buFont typeface="Arial"/>
              <a:buNone/>
            </a:pPr>
            <a:r>
              <a:rPr lang="en-US" sz="3620">
                <a:solidFill>
                  <a:schemeClr val="accent1"/>
                </a:solidFill>
              </a:rPr>
              <a:t>Consider a Career in Music!</a:t>
            </a:r>
            <a:endParaRPr sz="43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27ff6f2d25e_0_0"/>
          <p:cNvSpPr txBox="1">
            <a:spLocks noGrp="1"/>
          </p:cNvSpPr>
          <p:nvPr>
            <p:ph type="body" idx="1"/>
          </p:nvPr>
        </p:nvSpPr>
        <p:spPr>
          <a:xfrm>
            <a:off x="699700" y="1787608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careers are related to the lesson we just completed?</a:t>
            </a:r>
            <a:br>
              <a:rPr lang="en-US"/>
            </a:br>
            <a:endParaRPr/>
          </a:p>
          <a:p>
            <a:pPr marL="457200" lvl="0" indent="-400050" algn="l" rtl="0">
              <a:spcBef>
                <a:spcPts val="160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Instrumentalist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Performer/Entertainer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Engineer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Product Design and Development</a:t>
            </a:r>
            <a:endParaRPr sz="2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g302a5e4113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uild on Music!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486B"/>
      </a:accent1>
      <a:accent2>
        <a:srgbClr val="47C5DE"/>
      </a:accent2>
      <a:accent3>
        <a:srgbClr val="F1B000"/>
      </a:accent3>
      <a:accent4>
        <a:srgbClr val="F1B000"/>
      </a:accent4>
      <a:accent5>
        <a:srgbClr val="00B7CE"/>
      </a:accent5>
      <a:accent6>
        <a:srgbClr val="00486F"/>
      </a:accent6>
      <a:hlink>
        <a:srgbClr val="43B8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Macintosh PowerPoint</Application>
  <PresentationFormat>Widescreen</PresentationFormat>
  <Paragraphs>40</Paragraphs>
  <Slides>15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Play</vt:lpstr>
      <vt:lpstr>Roboto</vt:lpstr>
      <vt:lpstr>Barlow</vt:lpstr>
      <vt:lpstr>Arial</vt:lpstr>
      <vt:lpstr>Barlow Medium</vt:lpstr>
      <vt:lpstr>Calibri</vt:lpstr>
      <vt:lpstr>Build on Music!</vt:lpstr>
      <vt:lpstr>PowerPoint Presentation</vt:lpstr>
      <vt:lpstr>Changemakers and Creativity</vt:lpstr>
      <vt:lpstr>Lesson Objectives</vt:lpstr>
      <vt:lpstr>If you could change one  thing about  the world, what would it be? </vt:lpstr>
      <vt:lpstr>What is one invention that you wish existed today that would make your life easier? </vt:lpstr>
      <vt:lpstr>Answer the first two questions  on your worksheet. </vt:lpstr>
      <vt:lpstr>Collaborate with a friend to develop a  project plan for your innovation.</vt:lpstr>
      <vt:lpstr>   Today, we are going to think like inventors and creative innovators.  </vt:lpstr>
      <vt:lpstr>What does innovation mean?</vt:lpstr>
      <vt:lpstr>Innovator Spotlight:  Don Lewis</vt:lpstr>
      <vt:lpstr>Innovator Spotlight: Don Lewis</vt:lpstr>
      <vt:lpstr>PowerPoint Presentation</vt:lpstr>
      <vt:lpstr>Reflect: How did he solve his problem?</vt:lpstr>
      <vt:lpstr>Consider a Career in Music!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Allison Hargis</cp:lastModifiedBy>
  <cp:revision>1</cp:revision>
  <dcterms:created xsi:type="dcterms:W3CDTF">2024-05-27T10:57:34Z</dcterms:created>
  <dcterms:modified xsi:type="dcterms:W3CDTF">2024-12-03T22:37:24Z</dcterms:modified>
</cp:coreProperties>
</file>